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4" r:id="rId3"/>
    <p:sldId id="265" r:id="rId4"/>
    <p:sldId id="261" r:id="rId5"/>
    <p:sldId id="266" r:id="rId6"/>
    <p:sldId id="26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3434"/>
    <a:srgbClr val="1E0000"/>
    <a:srgbClr val="FFE5CC"/>
    <a:srgbClr val="6D7283"/>
    <a:srgbClr val="0B1431"/>
    <a:srgbClr val="17337B"/>
    <a:srgbClr val="4E5E6E"/>
    <a:srgbClr val="29313C"/>
    <a:srgbClr val="4D5E6E"/>
    <a:srgbClr val="485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50"/>
    <p:restoredTop sz="94807"/>
  </p:normalViewPr>
  <p:slideViewPr>
    <p:cSldViewPr snapToGrid="0">
      <p:cViewPr varScale="1">
        <p:scale>
          <a:sx n="124" d="100"/>
          <a:sy n="124" d="100"/>
        </p:scale>
        <p:origin x="1536" y="176"/>
      </p:cViewPr>
      <p:guideLst>
        <p:guide orient="horz" pos="2160"/>
        <p:guide pos="4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1D1B6-E00E-4F0E-A904-35909B340C6F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5A6389-05EE-4B3F-A011-7ADFE37BE1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2637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A6389-05EE-4B3F-A011-7ADFE37BE13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282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A6389-05EE-4B3F-A011-7ADFE37BE13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736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A6389-05EE-4B3F-A011-7ADFE37BE13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819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5A6389-05EE-4B3F-A011-7ADFE37BE13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456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20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9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4883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7671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340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4637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098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719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8946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734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3767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E015F-0A02-44EB-936B-16A0899EB5DA}" type="datetimeFigureOut">
              <a:rPr lang="zh-CN" altLang="en-US" smtClean="0"/>
              <a:t>2023/10/29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0F5BD-A41E-4269-A5A6-48EE4CBC5F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0789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6AC375B-E732-C844-B19C-C42652624D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6331" y="0"/>
            <a:ext cx="12192000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09F125F-8E2E-ED4E-9B29-B65FC79BD4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6758" y="2876012"/>
            <a:ext cx="12192000" cy="6858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5A2216F-AFC6-0149-9D13-8F03532641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144" y="283779"/>
            <a:ext cx="12192000" cy="6858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58409" y="2228671"/>
            <a:ext cx="5850483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000" dirty="0">
                <a:solidFill>
                  <a:srgbClr val="1E0000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</a:rPr>
              <a:t>Runtime-</a:t>
            </a:r>
            <a:r>
              <a:rPr lang="en-US" altLang="zh-CN" sz="5000" dirty="0" err="1">
                <a:solidFill>
                  <a:srgbClr val="1E0000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</a:rPr>
              <a:t>rs</a:t>
            </a:r>
            <a:endParaRPr lang="en-US" altLang="zh-CN" sz="5000" dirty="0">
              <a:solidFill>
                <a:srgbClr val="1E0000"/>
              </a:solidFill>
              <a:latin typeface="阿里巴巴普惠体 Heavy" panose="00020600040101010101" pitchFamily="18" charset="-122"/>
              <a:ea typeface="阿里巴巴普惠体 Heavy" panose="00020600040101010101" pitchFamily="18" charset="-122"/>
              <a:cs typeface="阿里巴巴普惠体 Heavy" panose="00020600040101010101" pitchFamily="18" charset="-122"/>
            </a:endParaRPr>
          </a:p>
          <a:p>
            <a:r>
              <a:rPr lang="en-US" altLang="zh-CN" sz="3600" dirty="0">
                <a:solidFill>
                  <a:srgbClr val="1E0000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</a:rPr>
              <a:t>Project updates</a:t>
            </a:r>
          </a:p>
          <a:p>
            <a:r>
              <a:rPr lang="en-US" altLang="zh-CN" sz="3600" dirty="0">
                <a:solidFill>
                  <a:srgbClr val="1E0000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</a:rPr>
              <a:t>Roadmap</a:t>
            </a:r>
          </a:p>
          <a:p>
            <a:r>
              <a:rPr lang="en-US" altLang="zh-CN" sz="3600" dirty="0">
                <a:solidFill>
                  <a:srgbClr val="1E0000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</a:rPr>
              <a:t>Product-ready discussion</a:t>
            </a:r>
          </a:p>
          <a:p>
            <a:endParaRPr lang="en-US" altLang="zh-CN" sz="3600" dirty="0">
              <a:solidFill>
                <a:srgbClr val="1E0000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r>
              <a:rPr lang="en-US" altLang="zh-CN" sz="3600" dirty="0">
                <a:solidFill>
                  <a:srgbClr val="1E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Chao Wu</a:t>
            </a:r>
          </a:p>
        </p:txBody>
      </p:sp>
    </p:spTree>
    <p:extLst>
      <p:ext uri="{BB962C8B-B14F-4D97-AF65-F5344CB8AC3E}">
        <p14:creationId xmlns:p14="http://schemas.microsoft.com/office/powerpoint/2010/main" val="1417066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12A195CA-42F2-9F45-BCF8-8F1BDB06A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5086"/>
            <a:ext cx="121920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AFA2B40-2746-2D47-B956-433BED492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34798" y="78087"/>
            <a:ext cx="6540573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solidFill>
                  <a:srgbClr val="1E0000"/>
                </a:solidFill>
                <a:latin typeface="Alibaba Sans Heavy" panose="020B0903020203040204" pitchFamily="34" charset="0"/>
                <a:cs typeface="Alibaba Sans Heavy" panose="020B0903020203040204" pitchFamily="34" charset="0"/>
              </a:rPr>
              <a:t>Project updates – feature updates</a:t>
            </a:r>
            <a:endParaRPr lang="zh-CN" altLang="en-US" sz="3000" dirty="0">
              <a:solidFill>
                <a:srgbClr val="1E0000"/>
              </a:solidFill>
              <a:latin typeface="Alibaba Sans Heavy" panose="020B0903020203040204" pitchFamily="34" charset="0"/>
              <a:cs typeface="Alibaba Sans Heavy" panose="020B090302020304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11360" y="1799559"/>
            <a:ext cx="1014444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The community have added several features to the runtime-</a:t>
            </a:r>
            <a:r>
              <a:rPr lang="en-US" altLang="zh-CN" sz="2600" dirty="0" err="1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rs</a:t>
            </a: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 </a:t>
            </a:r>
            <a:endParaRPr lang="zh-CN" altLang="en-US" sz="2600" dirty="0">
              <a:solidFill>
                <a:srgbClr val="1E0000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11360" y="2715715"/>
            <a:ext cx="9038243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Multi-hypervisor support (CLH</a:t>
            </a:r>
            <a:r>
              <a:rPr lang="zh-CN" altLang="en-US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、</a:t>
            </a: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QEMU</a:t>
            </a:r>
            <a:r>
              <a:rPr lang="zh-CN" altLang="en-US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、</a:t>
            </a: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Firecracker)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upcall features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Device manager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600" dirty="0" err="1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Nydus</a:t>
            </a: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600" dirty="0" err="1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Cpu</a:t>
            </a: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 </a:t>
            </a:r>
            <a:r>
              <a:rPr lang="en-US" altLang="zh-CN" sz="2600" dirty="0" err="1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hotplug</a:t>
            </a: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600" dirty="0" err="1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Vhost</a:t>
            </a: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 device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…</a:t>
            </a:r>
          </a:p>
          <a:p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 </a:t>
            </a:r>
            <a:endParaRPr lang="zh-CN" altLang="en-US" sz="2600" dirty="0">
              <a:solidFill>
                <a:srgbClr val="1E0000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475CB29-F1E9-004A-BDF7-97E28A63C2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53200"/>
            <a:ext cx="12192000" cy="3048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30D15B5-4459-3A75-E10E-5FB9CE37EF6D}"/>
              </a:ext>
            </a:extLst>
          </p:cNvPr>
          <p:cNvSpPr txBox="1"/>
          <p:nvPr/>
        </p:nvSpPr>
        <p:spPr>
          <a:xfrm>
            <a:off x="411360" y="1109513"/>
            <a:ext cx="736201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It has been 1 year since runtime-</a:t>
            </a:r>
            <a:r>
              <a:rPr lang="en-US" altLang="zh-CN" sz="2600" dirty="0" err="1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rs</a:t>
            </a:r>
            <a:r>
              <a:rPr lang="en-US" altLang="zh-CN" sz="26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 released…</a:t>
            </a:r>
            <a:endParaRPr lang="zh-CN" altLang="en-US" sz="2600" dirty="0">
              <a:solidFill>
                <a:srgbClr val="1E0000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3140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12A195CA-42F2-9F45-BCF8-8F1BDB06AA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5086"/>
            <a:ext cx="121920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AFA2B40-2746-2D47-B956-433BED492B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34798" y="78087"/>
            <a:ext cx="7305205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solidFill>
                  <a:srgbClr val="1E0000"/>
                </a:solidFill>
                <a:latin typeface="Alibaba Sans Heavy" panose="020B0903020203040204" pitchFamily="34" charset="0"/>
                <a:cs typeface="Alibaba Sans Heavy" panose="020B0903020203040204" pitchFamily="34" charset="0"/>
              </a:rPr>
              <a:t>Project updates – community updates</a:t>
            </a:r>
            <a:endParaRPr lang="zh-CN" altLang="en-US" sz="3000" dirty="0">
              <a:solidFill>
                <a:srgbClr val="1E0000"/>
              </a:solidFill>
              <a:latin typeface="Alibaba Sans Heavy" panose="020B0903020203040204" pitchFamily="34" charset="0"/>
              <a:cs typeface="Alibaba Sans Heavy" panose="020B0903020203040204" pitchFamily="34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475CB29-F1E9-004A-BDF7-97E28A63C2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53200"/>
            <a:ext cx="12192000" cy="3048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30D15B5-4459-3A75-E10E-5FB9CE37EF6D}"/>
              </a:ext>
            </a:extLst>
          </p:cNvPr>
          <p:cNvSpPr txBox="1"/>
          <p:nvPr/>
        </p:nvSpPr>
        <p:spPr>
          <a:xfrm>
            <a:off x="411360" y="1109513"/>
            <a:ext cx="11219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We also went to different conferences to promote runtime-</a:t>
            </a:r>
            <a:r>
              <a:rPr lang="en-US" altLang="zh-CN" sz="2400" dirty="0" err="1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rs</a:t>
            </a:r>
            <a:r>
              <a:rPr lang="en-US" altLang="zh-CN" sz="2400" dirty="0">
                <a:solidFill>
                  <a:srgbClr val="1E0000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 + Dragonball</a:t>
            </a:r>
            <a:endParaRPr lang="zh-CN" altLang="en-US" sz="2400" dirty="0">
              <a:solidFill>
                <a:srgbClr val="1E0000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4F3D062-1BA9-5CD1-2A47-809C855FA0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5424" y="2374191"/>
            <a:ext cx="3779571" cy="210961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B682D16-EC4B-9F4D-6FB9-CBCD70E144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7993" y="2036173"/>
            <a:ext cx="3807955" cy="285515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064EF1-7862-27E8-0EBC-123B34B629C9}"/>
              </a:ext>
            </a:extLst>
          </p:cNvPr>
          <p:cNvSpPr txBox="1"/>
          <p:nvPr/>
        </p:nvSpPr>
        <p:spPr>
          <a:xfrm>
            <a:off x="1262974" y="5110248"/>
            <a:ext cx="37208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 err="1"/>
              <a:t>OpenInfra</a:t>
            </a:r>
            <a:r>
              <a:rPr kumimoji="1" lang="en-US" altLang="zh-CN" dirty="0"/>
              <a:t> Summit Vancouver</a:t>
            </a:r>
          </a:p>
          <a:p>
            <a:pPr algn="ctr"/>
            <a:r>
              <a:rPr kumimoji="1" lang="en-US" altLang="zh-CN" dirty="0"/>
              <a:t>Introduction for Kata Containers 3.0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32AEEB8-6694-78C1-1589-EDC80BDD69F8}"/>
              </a:ext>
            </a:extLst>
          </p:cNvPr>
          <p:cNvSpPr txBox="1"/>
          <p:nvPr/>
        </p:nvSpPr>
        <p:spPr>
          <a:xfrm>
            <a:off x="6081936" y="5110247"/>
            <a:ext cx="40334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 err="1"/>
              <a:t>KubeCon</a:t>
            </a:r>
            <a:r>
              <a:rPr kumimoji="1" lang="en-US" altLang="zh-CN" dirty="0"/>
              <a:t> Shanghai</a:t>
            </a:r>
          </a:p>
          <a:p>
            <a:pPr algn="ctr"/>
            <a:r>
              <a:rPr kumimoji="1" lang="en-US" altLang="zh-CN" dirty="0"/>
              <a:t>Introduction for Sandbox API with Kata</a:t>
            </a:r>
          </a:p>
        </p:txBody>
      </p:sp>
    </p:spTree>
    <p:extLst>
      <p:ext uri="{BB962C8B-B14F-4D97-AF65-F5344CB8AC3E}">
        <p14:creationId xmlns:p14="http://schemas.microsoft.com/office/powerpoint/2010/main" val="3800056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12A195CA-42F2-9F45-BCF8-8F1BDB06AA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004"/>
            <a:ext cx="121920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AFA2B40-2746-2D47-B956-433BED492B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" y="221083"/>
            <a:ext cx="12192000" cy="6858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34798" y="258852"/>
            <a:ext cx="2882520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solidFill>
                  <a:srgbClr val="1E0000"/>
                </a:solidFill>
                <a:latin typeface="Alibaba Sans Heavy" panose="020B0903020203040204" pitchFamily="34" charset="0"/>
                <a:cs typeface="Alibaba Sans Heavy" panose="020B0903020203040204" pitchFamily="34" charset="0"/>
              </a:rPr>
              <a:t>Then … What?</a:t>
            </a:r>
            <a:endParaRPr lang="zh-CN" altLang="en-US" sz="3000" dirty="0">
              <a:solidFill>
                <a:srgbClr val="1E0000"/>
              </a:solidFill>
              <a:latin typeface="Alibaba Sans Heavy" panose="020B0903020203040204" pitchFamily="34" charset="0"/>
              <a:cs typeface="Alibaba Sans Heavy" panose="020B0903020203040204" pitchFamily="34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475CB29-F1E9-004A-BDF7-97E28A63C2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53200"/>
            <a:ext cx="12192000" cy="3048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C7C0B26F-29B0-3246-BFA9-9B26673234C5}"/>
              </a:ext>
            </a:extLst>
          </p:cNvPr>
          <p:cNvSpPr/>
          <p:nvPr/>
        </p:nvSpPr>
        <p:spPr>
          <a:xfrm>
            <a:off x="-8488" y="992124"/>
            <a:ext cx="11359660" cy="5322277"/>
          </a:xfrm>
          <a:prstGeom prst="rect">
            <a:avLst/>
          </a:prstGeom>
          <a:solidFill>
            <a:srgbClr val="FFE5CC">
              <a:alpha val="40000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738FDF6-B016-230D-6504-CF343181EC05}"/>
              </a:ext>
            </a:extLst>
          </p:cNvPr>
          <p:cNvSpPr txBox="1"/>
          <p:nvPr/>
        </p:nvSpPr>
        <p:spPr>
          <a:xfrm>
            <a:off x="334798" y="1244671"/>
            <a:ext cx="1087669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We realize there are still several important feature gaps for runtime-</a:t>
            </a:r>
            <a:r>
              <a:rPr kumimoji="1" lang="en-US" altLang="zh-CN" dirty="0" err="1"/>
              <a:t>rs</a:t>
            </a:r>
            <a:r>
              <a:rPr kumimoji="1" lang="en-US" altLang="zh-CN" dirty="0"/>
              <a:t> &amp; Dragonball, which makes user hard</a:t>
            </a:r>
          </a:p>
          <a:p>
            <a:r>
              <a:rPr kumimoji="1" lang="en-US" altLang="zh-CN" dirty="0"/>
              <a:t>to actually use them in the production environment…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For example,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PCI VFIO support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PCI VFIO </a:t>
            </a:r>
            <a:r>
              <a:rPr kumimoji="1" lang="en-US" altLang="zh-CN" dirty="0" err="1"/>
              <a:t>hotplug</a:t>
            </a:r>
            <a:r>
              <a:rPr kumimoji="1" lang="en-US" altLang="zh-CN" dirty="0"/>
              <a:t> / hot-unplug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CoCo</a:t>
            </a:r>
            <a:r>
              <a:rPr kumimoji="1" lang="en-US" altLang="zh-CN" dirty="0"/>
              <a:t>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memory </a:t>
            </a:r>
            <a:r>
              <a:rPr kumimoji="1" lang="en-US" altLang="zh-CN" dirty="0" err="1"/>
              <a:t>hotplug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3026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12A195CA-42F2-9F45-BCF8-8F1BDB06AA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004"/>
            <a:ext cx="121920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AFA2B40-2746-2D47-B956-433BED492B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" y="221083"/>
            <a:ext cx="12192000" cy="6858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34798" y="258852"/>
            <a:ext cx="4208203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solidFill>
                  <a:srgbClr val="1E0000"/>
                </a:solidFill>
                <a:latin typeface="Alibaba Sans Heavy" panose="020B0903020203040204" pitchFamily="34" charset="0"/>
                <a:cs typeface="Alibaba Sans Heavy" panose="020B0903020203040204" pitchFamily="34" charset="0"/>
              </a:rPr>
              <a:t>Goal – Product Ready</a:t>
            </a:r>
            <a:endParaRPr lang="zh-CN" altLang="en-US" sz="3000" dirty="0">
              <a:solidFill>
                <a:srgbClr val="1E0000"/>
              </a:solidFill>
              <a:latin typeface="Alibaba Sans Heavy" panose="020B0903020203040204" pitchFamily="34" charset="0"/>
              <a:cs typeface="Alibaba Sans Heavy" panose="020B0903020203040204" pitchFamily="34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475CB29-F1E9-004A-BDF7-97E28A63C2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53200"/>
            <a:ext cx="12192000" cy="3048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C7C0B26F-29B0-3246-BFA9-9B26673234C5}"/>
              </a:ext>
            </a:extLst>
          </p:cNvPr>
          <p:cNvSpPr/>
          <p:nvPr/>
        </p:nvSpPr>
        <p:spPr>
          <a:xfrm>
            <a:off x="-8488" y="992124"/>
            <a:ext cx="11359660" cy="5322277"/>
          </a:xfrm>
          <a:prstGeom prst="rect">
            <a:avLst/>
          </a:prstGeom>
          <a:solidFill>
            <a:srgbClr val="FFE5CC">
              <a:alpha val="40000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738FDF6-B016-230D-6504-CF343181EC05}"/>
              </a:ext>
            </a:extLst>
          </p:cNvPr>
          <p:cNvSpPr txBox="1"/>
          <p:nvPr/>
        </p:nvSpPr>
        <p:spPr>
          <a:xfrm>
            <a:off x="83945" y="1244671"/>
            <a:ext cx="11415304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With all those missing pieces, we are determined to fix that situation. 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Before 12/30,  we would like to complete several major features gap except Confidential Container part, e.g.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PCI VFIO support &amp; </a:t>
            </a:r>
            <a:r>
              <a:rPr kumimoji="1" lang="en-US" altLang="zh-CN" dirty="0" err="1"/>
              <a:t>Hotplug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Memory </a:t>
            </a:r>
            <a:r>
              <a:rPr kumimoji="1" lang="en-US" altLang="zh-CN" dirty="0" err="1"/>
              <a:t>hotplug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Better GPU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r>
              <a:rPr kumimoji="1" lang="en-US" altLang="zh-CN" u="sng" dirty="0"/>
              <a:t>After that, we would like to announce that runtime-</a:t>
            </a:r>
            <a:r>
              <a:rPr kumimoji="1" lang="en-US" altLang="zh-CN" u="sng" dirty="0" err="1"/>
              <a:t>rs</a:t>
            </a:r>
            <a:r>
              <a:rPr kumimoji="1" lang="en-US" altLang="zh-CN" u="sng" dirty="0"/>
              <a:t> is product ready and ready for community to actually use it.</a:t>
            </a:r>
          </a:p>
          <a:p>
            <a:r>
              <a:rPr kumimoji="1" lang="en-US" altLang="zh-CN" u="sng" dirty="0"/>
              <a:t>And we will begin to encouraging several community developments start based on runtime-</a:t>
            </a:r>
            <a:r>
              <a:rPr kumimoji="1" lang="en-US" altLang="zh-CN" u="sng" dirty="0" err="1"/>
              <a:t>rs</a:t>
            </a:r>
            <a:endParaRPr kumimoji="1" lang="en-US" altLang="zh-CN" u="sng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 We hope to open-source the Confidential Container support for runtime-</a:t>
            </a:r>
            <a:r>
              <a:rPr kumimoji="1" lang="en-US" altLang="zh-CN" dirty="0" err="1"/>
              <a:t>rs</a:t>
            </a:r>
            <a:r>
              <a:rPr kumimoji="1" lang="en-US" altLang="zh-CN" dirty="0"/>
              <a:t> + Dragonball before Mid 2024, and </a:t>
            </a:r>
          </a:p>
          <a:p>
            <a:r>
              <a:rPr kumimoji="1" lang="en-US" altLang="zh-CN" dirty="0"/>
              <a:t>start encouraging </a:t>
            </a:r>
            <a:r>
              <a:rPr kumimoji="1" lang="en-US" altLang="zh-CN" dirty="0" err="1"/>
              <a:t>CoCo</a:t>
            </a:r>
            <a:r>
              <a:rPr kumimoji="1" lang="en-US" altLang="zh-CN" dirty="0"/>
              <a:t> doing work also on runtime-</a:t>
            </a:r>
            <a:r>
              <a:rPr kumimoji="1" lang="en-US" altLang="zh-CN" dirty="0" err="1"/>
              <a:t>rs</a:t>
            </a:r>
            <a:r>
              <a:rPr kumimoji="1" lang="en-US" altLang="zh-CN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101048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D7F672B3-37F2-FB4C-89C8-F23ACBD78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19D2C6C-DACA-C947-934D-311C8E11C5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659484" y="2593145"/>
            <a:ext cx="48730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800" dirty="0">
                <a:solidFill>
                  <a:srgbClr val="1E0000"/>
                </a:solidFill>
                <a:latin typeface="阿里巴巴普惠体 Heavy" panose="00020600040101010101" pitchFamily="18" charset="-122"/>
                <a:ea typeface="阿里巴巴普惠体 Heavy" panose="00020600040101010101" pitchFamily="18" charset="-122"/>
                <a:cs typeface="阿里巴巴普惠体 Heavy" panose="00020600040101010101" pitchFamily="18" charset="-122"/>
              </a:rPr>
              <a:t>Thank You</a:t>
            </a:r>
            <a:endParaRPr lang="zh-CN" altLang="en-US" sz="5800" dirty="0">
              <a:solidFill>
                <a:srgbClr val="1E0000"/>
              </a:solidFill>
              <a:latin typeface="阿里巴巴普惠体 Heavy" panose="00020600040101010101" pitchFamily="18" charset="-122"/>
              <a:ea typeface="阿里巴巴普惠体 Heavy" panose="00020600040101010101" pitchFamily="18" charset="-122"/>
              <a:cs typeface="阿里巴巴普惠体 Heavy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0070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4438</TotalTime>
  <Words>249</Words>
  <Application>Microsoft Macintosh PowerPoint</Application>
  <PresentationFormat>宽屏</PresentationFormat>
  <Paragraphs>51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阿里巴巴普惠体 Heavy</vt:lpstr>
      <vt:lpstr>阿里巴巴普惠体 Medium</vt:lpstr>
      <vt:lpstr>等线</vt:lpstr>
      <vt:lpstr>等线 Light</vt:lpstr>
      <vt:lpstr>Alibaba PuHuiTi M</vt:lpstr>
      <vt:lpstr>Alibaba Sans Heavy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Microsoft Office User</cp:lastModifiedBy>
  <cp:revision>50</cp:revision>
  <dcterms:created xsi:type="dcterms:W3CDTF">2021-07-06T01:28:48Z</dcterms:created>
  <dcterms:modified xsi:type="dcterms:W3CDTF">2023-10-31T03:23:42Z</dcterms:modified>
</cp:coreProperties>
</file>

<file path=docProps/thumbnail.jpeg>
</file>